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2" r:id="rId4"/>
    <p:sldId id="260" r:id="rId5"/>
    <p:sldId id="268" r:id="rId6"/>
    <p:sldId id="274" r:id="rId7"/>
    <p:sldId id="270" r:id="rId8"/>
    <p:sldId id="278" r:id="rId9"/>
    <p:sldId id="269" r:id="rId10"/>
    <p:sldId id="271" r:id="rId11"/>
    <p:sldId id="272" r:id="rId12"/>
    <p:sldId id="273" r:id="rId13"/>
    <p:sldId id="267" r:id="rId14"/>
    <p:sldId id="26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7A"/>
    <a:srgbClr val="CCFFCC"/>
    <a:srgbClr val="FFFDA7"/>
    <a:srgbClr val="FFFFFF"/>
    <a:srgbClr val="FEDAFC"/>
    <a:srgbClr val="CCECFF"/>
    <a:srgbClr val="FA2EF0"/>
    <a:srgbClr val="CCCCFF"/>
    <a:srgbClr val="CC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8805D-86F9-4A34-80AE-8C25AB61C6F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8FC52-D618-4E55-BC35-AB635223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534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</a:t>
            </a:r>
            <a:r>
              <a:rPr lang="ru-RU" baseline="0" dirty="0" smtClean="0"/>
              <a:t> щелчку на слово появляется перевод, чтобы убрать слово на русском языке - щёлкнуть по нему.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FC52-D618-4E55-BC35-AB63522358E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</a:t>
            </a:r>
            <a:r>
              <a:rPr lang="ru-RU" baseline="0" dirty="0" smtClean="0"/>
              <a:t> щелчку на слово появляется перевод, слово на русском зыке исчезает, если по нему щёлкнуть.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FC52-D618-4E55-BC35-AB63522358E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щёлчку на слово - картинка, картинка исчезает, если по ней щёлкнуть.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FC52-D618-4E55-BC35-AB63522358E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Нажать на фигуру «Солнце» для перехода на слайд с подсказкой.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FC52-D618-4E55-BC35-AB63522358E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Возврат</a:t>
            </a:r>
            <a:r>
              <a:rPr lang="ru-RU" baseline="0" dirty="0" smtClean="0"/>
              <a:t> на предыдущий слайд при помощи синей кнопки.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FC52-D618-4E55-BC35-AB63522358E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Пропущенные буквы</a:t>
            </a:r>
            <a:r>
              <a:rPr lang="ru-RU" baseline="0" dirty="0" smtClean="0"/>
              <a:t> - по щелчку.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FC52-D618-4E55-BC35-AB63522358E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Century Gothic" pitchFamily="34" charset="0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9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D12856-073E-4C0C-87AA-A9E9CBD3D5EB}" type="datetime1">
              <a:rPr lang="ru-RU" smtClean="0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30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31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4275"/>
            <a:ext cx="2133600" cy="384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8C6F09-0B9A-4F4A-A85A-1A87E3E66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A0D1D-1F43-4A2F-A22E-4C2A00DA91B1}" type="datetime1">
              <a:rPr lang="ru-RU" smtClean="0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8B63C-7076-4231-B5AB-2C095BB49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61936-93E9-44DE-9F11-3F46908F55C3}" type="datetime1">
              <a:rPr lang="ru-RU" smtClean="0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3B462-6209-40E6-8789-FA60BED51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6AF8E-17BF-4FE0-BAE6-B3A44E6AD7E2}" type="datetime1">
              <a:rPr lang="ru-RU" smtClean="0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9ABB4-C894-4F35-B8F9-1C91925EB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58C9A-2D14-4079-A46D-944CF27DF3E3}" type="datetime1">
              <a:rPr lang="ru-RU" smtClean="0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8BB53-9E2E-4F8E-ACD1-B2D9D987B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6743D-80D4-46E3-8B67-3381F318220D}" type="datetime1">
              <a:rPr lang="ru-RU" smtClean="0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FDBC4-5769-407A-A913-67F92DF76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68130-AA82-4642-A1E9-02CADB6F33C2}" type="datetime1">
              <a:rPr lang="ru-RU" smtClean="0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FEDAD-87A1-48DC-9ACB-07BB1D4CB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EAAB9-97F0-4F00-8B13-7BEA5E0A271E}" type="datetime1">
              <a:rPr lang="ru-RU" smtClean="0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4B657-000F-4BE8-9C8E-9453E4221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7D7D8-4637-4C14-8595-91C66924B311}" type="datetime1">
              <a:rPr lang="ru-RU" smtClean="0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6FFEF-FA29-4D15-9780-8B9BE90EC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A3018-B8D5-4CAF-9BE3-4F98D8C280F3}" type="datetime1">
              <a:rPr lang="ru-RU" smtClean="0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73A4A-51B8-461F-9072-2183A0084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8F645-1BA6-4B00-AC5E-AC89DB4EE340}" type="datetime1">
              <a:rPr lang="ru-RU" smtClean="0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2F738-B122-4EE2-B8F7-25B5995C0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427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4345F6A-B26D-47C7-B00E-17F38A3C6068}" type="datetime1">
              <a:rPr lang="ru-RU" smtClean="0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427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 smtClean="0"/>
              <a:t>Скорова Надежда Константиновна</a:t>
            </a: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7450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D36B32D-9580-4200-880C-3644BE6C5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 advClick="0">
    <p:wipe dir="r"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4%20&#1072;,&#1073;\Module%201_1b\04%20-%20Ex.%204,%20p.%2013.mp3" TargetMode="External"/><Relationship Id="rId6" Type="http://schemas.openxmlformats.org/officeDocument/2006/relationships/slide" Target="slide6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ru/8/81/Rapunzel-disney-princess.jpg" TargetMode="External"/><Relationship Id="rId3" Type="http://schemas.openxmlformats.org/officeDocument/2006/relationships/hyperlink" Target="http://www.coollady.ru/pic/0004/011/28.jpg" TargetMode="External"/><Relationship Id="rId7" Type="http://schemas.openxmlformats.org/officeDocument/2006/relationships/hyperlink" Target="http://images4.wikia.nocookie.net/__cb20110807102556/dreamworks/images/d/db/Princess_Fiona.jpg" TargetMode="External"/><Relationship Id="rId2" Type="http://schemas.openxmlformats.org/officeDocument/2006/relationships/hyperlink" Target="http://www.jerry.su/%D0%B4%D0%B6%D0%B5%D1%80%D1%80%D0%B8%20%D0%BC%D1%8B%D1%88%D0%B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llday.ru/uploads/posts/2009-07/1246808437_pinocchio1.jpg" TargetMode="External"/><Relationship Id="rId5" Type="http://schemas.openxmlformats.org/officeDocument/2006/relationships/hyperlink" Target="http://images.wikia.com/disney/images/2/22/Belle-pose.jpg" TargetMode="External"/><Relationship Id="rId10" Type="http://schemas.openxmlformats.org/officeDocument/2006/relationships/hyperlink" Target="http://images4.wikia.nocookie.net/__cb20111024012845/disney/images/0/08/Tinker_Bell_(Disney_Fairies).jpg" TargetMode="External"/><Relationship Id="rId4" Type="http://schemas.openxmlformats.org/officeDocument/2006/relationships/hyperlink" Target="http://images2.wikia.nocookie.net/__cb20130817021234/disney/images/6/65/1982918C8688CC550F94E2BDCE421_h49%208_w598_m2.jpg" TargetMode="External"/><Relationship Id="rId9" Type="http://schemas.openxmlformats.org/officeDocument/2006/relationships/hyperlink" Target="http://images3.wikia.nocookie.net/__cb20130702204028/disney/images/c/cd/Wreckitralphdisney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4%20&#1072;,&#1073;\Module%201_1b\03%20-%20Ex.%201,%20p.%2012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/>
            <a:r>
              <a:rPr lang="ru-RU" sz="5400" b="1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sz="5400" b="1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5400" b="1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sz="5400" b="1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5400" b="1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sz="5400" b="1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5400" b="1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Module 1</a:t>
            </a:r>
            <a:r>
              <a:rPr lang="en-US" sz="600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sz="600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6600" b="1" dirty="0" smtClean="0">
                <a:ln w="12700">
                  <a:solidFill>
                    <a:srgbClr val="FEDAFC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Family and Friends!</a:t>
            </a:r>
            <a:r>
              <a:rPr lang="ru-RU" sz="6600" b="1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sz="6600" b="1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6600" b="1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sz="6600" b="1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sz="6000" b="1" dirty="0" smtClean="0">
              <a:ln w="12700">
                <a:solidFill>
                  <a:srgbClr val="FEDAFC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332656"/>
            <a:ext cx="4608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000" b="1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sz="5400" b="1" spc="50" dirty="0" smtClean="0">
                <a:ln w="11430">
                  <a:solidFill>
                    <a:schemeClr val="bg1"/>
                  </a:solidFill>
                </a:ln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5400" b="1" spc="50" dirty="0" smtClean="0">
                <a:ln w="1143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5400" b="1" spc="50" dirty="0" smtClean="0">
                <a:ln w="11430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en-US" sz="5400" b="1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en-US" sz="5400" b="1" spc="50" dirty="0" smtClean="0">
                <a:ln w="11430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en-US" sz="5400" b="1" spc="50" dirty="0" smtClean="0">
                <a:ln w="1143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</a:t>
            </a:r>
            <a:r>
              <a:rPr lang="en-US" sz="5400" b="1" spc="50" dirty="0" smtClean="0">
                <a:ln w="1143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5400" b="1" spc="50" dirty="0" smtClean="0">
                <a:ln w="1143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en-US" sz="5400" b="1" spc="50" dirty="0" smtClean="0">
                <a:ln w="11430"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6000" dirty="0">
              <a:ln w="11430"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99592" y="422108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ru-RU" sz="54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ru-RU" sz="54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ru-RU" sz="66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sz="66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ru-RU" sz="66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sz="66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ru-RU" sz="6000" b="1" i="0" u="none" strike="noStrike" kern="0" cap="none" spc="0" normalizeH="0" baseline="0" noProof="0" dirty="0" smtClean="0">
              <a:ln w="12700">
                <a:solidFill>
                  <a:srgbClr val="FEDAFC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11560" y="3717032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ru-RU" sz="54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ru-RU" sz="54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lang="en-US" sz="5400" b="1" kern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U</a:t>
            </a:r>
            <a:r>
              <a:rPr kumimoji="0" lang="en-US" sz="54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nit</a:t>
            </a:r>
            <a:r>
              <a:rPr kumimoji="0" lang="en-US" sz="5400" b="1" i="0" u="none" strike="noStrike" kern="0" cap="none" spc="0" normalizeH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1</a:t>
            </a:r>
            <a:r>
              <a:rPr lang="en-US" sz="5400" b="1" kern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b</a:t>
            </a:r>
            <a:r>
              <a:rPr kumimoji="0" lang="ru-RU" sz="66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sz="66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ru-RU" sz="66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sz="6600" b="1" i="0" u="none" strike="noStrike" kern="0" cap="none" spc="0" normalizeH="0" baseline="0" noProof="0" dirty="0" smtClean="0">
                <a:ln w="12700">
                  <a:solidFill>
                    <a:srgbClr val="FEDAFC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ru-RU" sz="6000" b="1" i="0" u="none" strike="noStrike" kern="0" cap="none" spc="0" normalizeH="0" baseline="0" noProof="0" dirty="0" smtClean="0">
              <a:ln w="12700">
                <a:solidFill>
                  <a:srgbClr val="FEDAFC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0312" y="620688"/>
            <a:ext cx="1032655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 (12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76672"/>
            <a:ext cx="64087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n>
                  <a:solidFill>
                    <a:srgbClr val="FEDAFC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Read and say the word.</a:t>
            </a:r>
            <a:endParaRPr lang="ru-RU" sz="4400" dirty="0">
              <a:ln>
                <a:solidFill>
                  <a:srgbClr val="FEDAFC"/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476672"/>
            <a:ext cx="6480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n>
                  <a:solidFill>
                    <a:srgbClr val="FEDAFC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Прочитай и назови слово.</a:t>
            </a:r>
            <a:endParaRPr lang="ru-RU" sz="4400" dirty="0">
              <a:ln>
                <a:solidFill>
                  <a:srgbClr val="FEDAFC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1628800"/>
            <a:ext cx="50405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</a:p>
          <a:p>
            <a:r>
              <a:rPr lang="ru-RU" sz="2800" dirty="0" smtClean="0">
                <a:solidFill>
                  <a:srgbClr val="002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</a:p>
          <a:p>
            <a:r>
              <a:rPr lang="ru-RU" sz="2800" dirty="0" smtClean="0">
                <a:solidFill>
                  <a:srgbClr val="002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</a:t>
            </a:r>
          </a:p>
          <a:p>
            <a:r>
              <a:rPr lang="ru-RU" sz="2800" dirty="0" smtClean="0">
                <a:solidFill>
                  <a:srgbClr val="002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</a:t>
            </a:r>
          </a:p>
          <a:p>
            <a:r>
              <a:rPr lang="ru-RU" sz="2800" dirty="0" smtClean="0">
                <a:solidFill>
                  <a:srgbClr val="002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</a:t>
            </a:r>
          </a:p>
          <a:p>
            <a:r>
              <a:rPr lang="ru-RU" sz="2800" dirty="0" smtClean="0">
                <a:solidFill>
                  <a:srgbClr val="002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</a:t>
            </a:r>
          </a:p>
          <a:p>
            <a:r>
              <a:rPr lang="ru-RU" sz="2800" dirty="0" smtClean="0">
                <a:solidFill>
                  <a:srgbClr val="002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7</a:t>
            </a:r>
          </a:p>
          <a:p>
            <a:r>
              <a:rPr lang="ru-RU" sz="2800" dirty="0" smtClean="0">
                <a:solidFill>
                  <a:srgbClr val="002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8</a:t>
            </a:r>
          </a:p>
          <a:p>
            <a:r>
              <a:rPr lang="ru-RU" sz="2800" dirty="0" smtClean="0">
                <a:solidFill>
                  <a:srgbClr val="002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9</a:t>
            </a:r>
          </a:p>
          <a:p>
            <a:r>
              <a:rPr lang="ru-RU" sz="2800" dirty="0" smtClean="0">
                <a:solidFill>
                  <a:srgbClr val="002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10</a:t>
            </a:r>
            <a:endParaRPr lang="ru-RU" sz="2800" dirty="0">
              <a:solidFill>
                <a:srgbClr val="0029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162880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watch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206084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helmet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249289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keys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292494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roller blades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335699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gloves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6" y="371703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guitar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6" y="414908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hairbrush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944" y="458112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CDs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7944" y="501317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mobile phone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39952" y="544522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camera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9" name="Управляющая кнопка: далее 18">
            <a:hlinkClick r:id="rId3" action="ppaction://hlinksldjump" highlightClick="1"/>
          </p:cNvPr>
          <p:cNvSpPr/>
          <p:nvPr/>
        </p:nvSpPr>
        <p:spPr>
          <a:xfrm>
            <a:off x="8784000" y="6237312"/>
            <a:ext cx="360000" cy="432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лнце 19">
            <a:hlinkClick r:id="rId4" action="ppaction://hlinksldjump"/>
          </p:cNvPr>
          <p:cNvSpPr/>
          <p:nvPr/>
        </p:nvSpPr>
        <p:spPr>
          <a:xfrm>
            <a:off x="1907704" y="3212976"/>
            <a:ext cx="648000" cy="648072"/>
          </a:xfrm>
          <a:prstGeom prst="sun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475656" y="3933056"/>
            <a:ext cx="1443024" cy="369332"/>
          </a:xfrm>
          <a:prstGeom prst="rect">
            <a:avLst/>
          </a:prstGeom>
          <a:noFill/>
          <a:ln>
            <a:solidFill>
              <a:srgbClr val="00297A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Подсказка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0192" y="620688"/>
            <a:ext cx="1032655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 (12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476672"/>
            <a:ext cx="56166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n>
                  <a:solidFill>
                    <a:srgbClr val="FEDAFC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  Help</a:t>
            </a:r>
            <a:endParaRPr lang="ru-RU" sz="4400" dirty="0">
              <a:ln>
                <a:solidFill>
                  <a:srgbClr val="FEDAFC"/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476672"/>
            <a:ext cx="3096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n>
                  <a:solidFill>
                    <a:srgbClr val="FEDAFC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Подсказка </a:t>
            </a:r>
            <a:endParaRPr lang="ru-RU" sz="4400" dirty="0">
              <a:ln>
                <a:solidFill>
                  <a:srgbClr val="FEDAFC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484784"/>
            <a:ext cx="71287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itchFamily="34" charset="0"/>
              </a:rPr>
              <a:t>1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tell ..... with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сообщить …..с помощью</a:t>
            </a:r>
          </a:p>
          <a:p>
            <a:r>
              <a:rPr lang="ru-RU" sz="2800" dirty="0" smtClean="0">
                <a:latin typeface="Calibri" pitchFamily="34" charset="0"/>
              </a:rPr>
              <a:t>2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put ..... on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надеть ……</a:t>
            </a:r>
          </a:p>
          <a:p>
            <a:r>
              <a:rPr lang="ru-RU" sz="2800" dirty="0" smtClean="0">
                <a:latin typeface="Calibri" pitchFamily="34" charset="0"/>
              </a:rPr>
              <a:t>3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open doors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открывать двери</a:t>
            </a:r>
          </a:p>
          <a:p>
            <a:r>
              <a:rPr lang="ru-RU" sz="2800" dirty="0" smtClean="0">
                <a:latin typeface="Calibri" pitchFamily="34" charset="0"/>
              </a:rPr>
              <a:t>4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very fast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очень быстро</a:t>
            </a:r>
          </a:p>
          <a:p>
            <a:r>
              <a:rPr lang="ru-RU" sz="2800" dirty="0" smtClean="0">
                <a:latin typeface="Calibri" pitchFamily="34" charset="0"/>
              </a:rPr>
              <a:t>5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wear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……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on your hands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носить …… на руках</a:t>
            </a:r>
          </a:p>
          <a:p>
            <a:pPr marL="514350" indent="-514350"/>
            <a:r>
              <a:rPr lang="ru-RU" sz="2800" dirty="0" smtClean="0">
                <a:latin typeface="Calibri" pitchFamily="34" charset="0"/>
              </a:rPr>
              <a:t>6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play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играть (исполнять)</a:t>
            </a:r>
          </a:p>
          <a:p>
            <a:pPr marL="514350" indent="-514350"/>
            <a:r>
              <a:rPr lang="ru-RU" sz="2800" dirty="0" smtClean="0">
                <a:latin typeface="Calibri" pitchFamily="34" charset="0"/>
              </a:rPr>
              <a:t>7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brush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расчёсывать</a:t>
            </a:r>
          </a:p>
          <a:p>
            <a:pPr marL="514350" indent="-514350"/>
            <a:r>
              <a:rPr lang="ru-RU" sz="2800" dirty="0" smtClean="0">
                <a:latin typeface="Calibri" pitchFamily="34" charset="0"/>
              </a:rPr>
              <a:t>8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listen to songs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слушать песни</a:t>
            </a:r>
          </a:p>
          <a:p>
            <a:pPr marL="514350" indent="-514350"/>
            <a:r>
              <a:rPr lang="ru-RU" sz="2800" dirty="0" smtClean="0">
                <a:latin typeface="Calibri" pitchFamily="34" charset="0"/>
              </a:rPr>
              <a:t>9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talk to ..... friend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разговаривать с другом</a:t>
            </a:r>
          </a:p>
          <a:p>
            <a:pPr marL="514350" indent="-514350"/>
            <a:r>
              <a:rPr lang="ru-RU" sz="2800" dirty="0" smtClean="0">
                <a:latin typeface="Calibri" pitchFamily="34" charset="0"/>
              </a:rPr>
              <a:t>10</a:t>
            </a:r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take photos </a:t>
            </a:r>
            <a:r>
              <a:rPr lang="en-US" sz="2800" dirty="0" smtClean="0">
                <a:latin typeface="Calibri" pitchFamily="34" charset="0"/>
              </a:rPr>
              <a:t>-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фотографировать </a:t>
            </a:r>
            <a:r>
              <a:rPr lang="ru-RU" sz="2800" dirty="0" smtClean="0">
                <a:latin typeface="Calibri" pitchFamily="34" charset="0"/>
              </a:rPr>
              <a:t> </a:t>
            </a:r>
          </a:p>
          <a:p>
            <a:endParaRPr lang="ru-RU" sz="2800" dirty="0">
              <a:latin typeface="Calibri" pitchFamily="34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previousslide" highlightClick="1"/>
          </p:cNvPr>
          <p:cNvSpPr/>
          <p:nvPr/>
        </p:nvSpPr>
        <p:spPr>
          <a:xfrm flipH="1">
            <a:off x="0" y="6237312"/>
            <a:ext cx="467544" cy="43200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2040" y="1556792"/>
            <a:ext cx="1032655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(1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476672"/>
            <a:ext cx="64087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n>
                  <a:solidFill>
                    <a:srgbClr val="FEDAFC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Complete and read.</a:t>
            </a:r>
            <a:endParaRPr lang="ru-RU" sz="4400" dirty="0">
              <a:ln>
                <a:solidFill>
                  <a:srgbClr val="FEDAFC"/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76672"/>
            <a:ext cx="53285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n>
                  <a:solidFill>
                    <a:srgbClr val="FEDAFC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Дополни и прочитай.</a:t>
            </a:r>
            <a:endParaRPr lang="ru-RU" sz="4400" dirty="0">
              <a:ln>
                <a:solidFill>
                  <a:srgbClr val="FEDAFC"/>
                </a:solidFill>
              </a:ln>
            </a:endParaRPr>
          </a:p>
        </p:txBody>
      </p:sp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53072" t="30983" r="10648" b="51683"/>
          <a:stretch>
            <a:fillRect/>
          </a:stretch>
        </p:blipFill>
        <p:spPr>
          <a:xfrm>
            <a:off x="2339752" y="2492896"/>
            <a:ext cx="4392488" cy="28803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27584" y="1556792"/>
            <a:ext cx="136815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o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</a:t>
            </a:r>
            <a:r>
              <a:rPr lang="en-US" sz="3600" dirty="0" smtClean="0"/>
              <a:t>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Ɔ: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1484784"/>
            <a:ext cx="144016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</a:t>
            </a:r>
            <a:r>
              <a:rPr lang="en-US" sz="3600" dirty="0" smtClean="0"/>
              <a:t>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ɑ: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378904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3284984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2780928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378904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2080" y="328498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8" y="4293096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4088" y="2780928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4088" y="4293096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784000" y="6237312"/>
            <a:ext cx="360000" cy="432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915816" y="1556792"/>
            <a:ext cx="1032655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 (1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9" name="04 - Ex. 4, p. 1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067944" y="1700808"/>
            <a:ext cx="304800" cy="304800"/>
          </a:xfrm>
          <a:prstGeom prst="rect">
            <a:avLst/>
          </a:prstGeom>
        </p:spPr>
      </p:pic>
      <p:sp>
        <p:nvSpPr>
          <p:cNvPr id="20" name="Управляющая кнопка: назад 19">
            <a:hlinkClick r:id="rId6" action="ppaction://hlinksldjump" highlightClick="1"/>
          </p:cNvPr>
          <p:cNvSpPr/>
          <p:nvPr/>
        </p:nvSpPr>
        <p:spPr>
          <a:xfrm>
            <a:off x="0" y="6237312"/>
            <a:ext cx="395536" cy="43204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332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" grpId="0"/>
      <p:bldP spid="4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404664"/>
            <a:ext cx="44193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EDAFC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Home task</a:t>
            </a:r>
            <a:endParaRPr lang="ru-RU" sz="4400" dirty="0">
              <a:ln>
                <a:solidFill>
                  <a:srgbClr val="FEDAFC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2132856"/>
            <a:ext cx="6624736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(12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Выучить слова, заполнить словарь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8135" y="3453560"/>
            <a:ext cx="662473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 (6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) Написать предложения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4725144"/>
            <a:ext cx="662473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 (7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) Прочитать и нарисовать стрелки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784000" y="6237312"/>
            <a:ext cx="360000" cy="432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" action="ppaction://hlinkshowjump?jump=endshow" highlightClick="1"/>
          </p:cNvPr>
          <p:cNvSpPr/>
          <p:nvPr/>
        </p:nvSpPr>
        <p:spPr>
          <a:xfrm>
            <a:off x="0" y="6237312"/>
            <a:ext cx="432000" cy="43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404664"/>
            <a:ext cx="44972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EDAFC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References</a:t>
            </a:r>
            <a:endParaRPr lang="ru-RU" sz="4400" dirty="0">
              <a:ln>
                <a:solidFill>
                  <a:srgbClr val="FEDAFC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26876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hlinkClick r:id="rId2"/>
              </a:rPr>
              <a:t>http://www.jerry.su/%D0%B4%D0%B6%D0%B5%D1%80%D1%80%D0%B8%20%D0%BC%D1%8B%D1%88%D0%B0.jpg</a:t>
            </a:r>
            <a:r>
              <a:rPr lang="en-US" dirty="0" smtClean="0">
                <a:latin typeface="Calibri" pitchFamily="34" charset="0"/>
              </a:rPr>
              <a:t>  - </a:t>
            </a:r>
            <a:r>
              <a:rPr lang="ru-RU" dirty="0" smtClean="0">
                <a:latin typeface="Calibri" pitchFamily="34" charset="0"/>
              </a:rPr>
              <a:t>мышонок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44824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hlinkClick r:id="rId3"/>
              </a:rPr>
              <a:t>http://www.coollady.ru/pic/0004/011/28.jpg</a:t>
            </a:r>
            <a:r>
              <a:rPr lang="en-US" dirty="0" smtClean="0">
                <a:latin typeface="Calibri" pitchFamily="34" charset="0"/>
              </a:rPr>
              <a:t> - </a:t>
            </a:r>
            <a:r>
              <a:rPr lang="ru-RU" dirty="0" smtClean="0">
                <a:latin typeface="Calibri" pitchFamily="34" charset="0"/>
              </a:rPr>
              <a:t>корзина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1560" y="2204864"/>
            <a:ext cx="799288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http://images2.wikia.nocookie.net/__cb20130817021234/disney/images/6/65/1982918C8688CC550F94E2BDCE421_h49 8_w598_m2.jpg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Флориан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924944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latin typeface="Calibri" pitchFamily="34" charset="0"/>
                <a:hlinkClick r:id="rId5"/>
              </a:rPr>
              <a:t>http</a:t>
            </a:r>
            <a:r>
              <a:rPr lang="ru-RU" u="sng" dirty="0" smtClean="0">
                <a:latin typeface="Calibri" pitchFamily="34" charset="0"/>
                <a:hlinkClick r:id="rId5"/>
              </a:rPr>
              <a:t>://</a:t>
            </a:r>
            <a:r>
              <a:rPr lang="en-US" u="sng" dirty="0" smtClean="0">
                <a:latin typeface="Calibri" pitchFamily="34" charset="0"/>
                <a:hlinkClick r:id="rId5"/>
              </a:rPr>
              <a:t>images</a:t>
            </a:r>
            <a:r>
              <a:rPr lang="ru-RU" u="sng" dirty="0" smtClean="0">
                <a:latin typeface="Calibri" pitchFamily="34" charset="0"/>
                <a:hlinkClick r:id="rId5"/>
              </a:rPr>
              <a:t>.</a:t>
            </a:r>
            <a:r>
              <a:rPr lang="en-US" u="sng" dirty="0" err="1" smtClean="0">
                <a:latin typeface="Calibri" pitchFamily="34" charset="0"/>
                <a:hlinkClick r:id="rId5"/>
              </a:rPr>
              <a:t>wikia</a:t>
            </a:r>
            <a:r>
              <a:rPr lang="ru-RU" u="sng" dirty="0" smtClean="0">
                <a:latin typeface="Calibri" pitchFamily="34" charset="0"/>
                <a:hlinkClick r:id="rId5"/>
              </a:rPr>
              <a:t>.</a:t>
            </a:r>
            <a:r>
              <a:rPr lang="en-US" u="sng" dirty="0" smtClean="0">
                <a:latin typeface="Calibri" pitchFamily="34" charset="0"/>
                <a:hlinkClick r:id="rId5"/>
              </a:rPr>
              <a:t>com</a:t>
            </a:r>
            <a:r>
              <a:rPr lang="ru-RU" u="sng" dirty="0" smtClean="0">
                <a:latin typeface="Calibri" pitchFamily="34" charset="0"/>
                <a:hlinkClick r:id="rId5"/>
              </a:rPr>
              <a:t>/</a:t>
            </a:r>
            <a:r>
              <a:rPr lang="en-US" u="sng" dirty="0" err="1" smtClean="0">
                <a:latin typeface="Calibri" pitchFamily="34" charset="0"/>
                <a:hlinkClick r:id="rId5"/>
              </a:rPr>
              <a:t>disney</a:t>
            </a:r>
            <a:r>
              <a:rPr lang="ru-RU" u="sng" dirty="0" smtClean="0">
                <a:latin typeface="Calibri" pitchFamily="34" charset="0"/>
                <a:hlinkClick r:id="rId5"/>
              </a:rPr>
              <a:t>/</a:t>
            </a:r>
            <a:r>
              <a:rPr lang="en-US" u="sng" dirty="0" smtClean="0">
                <a:latin typeface="Calibri" pitchFamily="34" charset="0"/>
                <a:hlinkClick r:id="rId5"/>
              </a:rPr>
              <a:t>images</a:t>
            </a:r>
            <a:r>
              <a:rPr lang="ru-RU" u="sng" dirty="0" smtClean="0">
                <a:latin typeface="Calibri" pitchFamily="34" charset="0"/>
                <a:hlinkClick r:id="rId5"/>
              </a:rPr>
              <a:t>/2/22/</a:t>
            </a:r>
            <a:r>
              <a:rPr lang="en-US" u="sng" dirty="0" smtClean="0">
                <a:latin typeface="Calibri" pitchFamily="34" charset="0"/>
                <a:hlinkClick r:id="rId5"/>
              </a:rPr>
              <a:t>Belle</a:t>
            </a:r>
            <a:r>
              <a:rPr lang="ru-RU" u="sng" dirty="0" smtClean="0">
                <a:latin typeface="Calibri" pitchFamily="34" charset="0"/>
                <a:hlinkClick r:id="rId5"/>
              </a:rPr>
              <a:t>-</a:t>
            </a:r>
            <a:r>
              <a:rPr lang="en-US" u="sng" dirty="0" smtClean="0">
                <a:latin typeface="Calibri" pitchFamily="34" charset="0"/>
                <a:hlinkClick r:id="rId5"/>
              </a:rPr>
              <a:t>pose</a:t>
            </a:r>
            <a:r>
              <a:rPr lang="ru-RU" u="sng" dirty="0" smtClean="0">
                <a:latin typeface="Calibri" pitchFamily="34" charset="0"/>
                <a:hlinkClick r:id="rId5"/>
              </a:rPr>
              <a:t>.</a:t>
            </a:r>
            <a:r>
              <a:rPr lang="en-US" u="sng" dirty="0" smtClean="0">
                <a:latin typeface="Calibri" pitchFamily="34" charset="0"/>
                <a:hlinkClick r:id="rId5"/>
              </a:rPr>
              <a:t>jpg</a:t>
            </a:r>
            <a:r>
              <a:rPr lang="ru-RU" dirty="0" smtClean="0">
                <a:latin typeface="Calibri" pitchFamily="34" charset="0"/>
              </a:rPr>
              <a:t>    Белл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335699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latin typeface="Calibri" pitchFamily="34" charset="0"/>
                <a:hlinkClick r:id="rId6"/>
              </a:rPr>
              <a:t>http</a:t>
            </a:r>
            <a:r>
              <a:rPr lang="ru-RU" u="sng" dirty="0" smtClean="0">
                <a:latin typeface="Calibri" pitchFamily="34" charset="0"/>
                <a:hlinkClick r:id="rId6"/>
              </a:rPr>
              <a:t>://</a:t>
            </a:r>
            <a:r>
              <a:rPr lang="en-US" u="sng" dirty="0" err="1" smtClean="0">
                <a:latin typeface="Calibri" pitchFamily="34" charset="0"/>
                <a:hlinkClick r:id="rId6"/>
              </a:rPr>
              <a:t>allday</a:t>
            </a:r>
            <a:r>
              <a:rPr lang="ru-RU" u="sng" dirty="0" smtClean="0">
                <a:latin typeface="Calibri" pitchFamily="34" charset="0"/>
                <a:hlinkClick r:id="rId6"/>
              </a:rPr>
              <a:t>.</a:t>
            </a:r>
            <a:r>
              <a:rPr lang="en-US" u="sng" dirty="0" err="1" smtClean="0">
                <a:latin typeface="Calibri" pitchFamily="34" charset="0"/>
                <a:hlinkClick r:id="rId6"/>
              </a:rPr>
              <a:t>ru</a:t>
            </a:r>
            <a:r>
              <a:rPr lang="ru-RU" u="sng" dirty="0" smtClean="0">
                <a:latin typeface="Calibri" pitchFamily="34" charset="0"/>
                <a:hlinkClick r:id="rId6"/>
              </a:rPr>
              <a:t>/</a:t>
            </a:r>
            <a:r>
              <a:rPr lang="en-US" u="sng" dirty="0" smtClean="0">
                <a:latin typeface="Calibri" pitchFamily="34" charset="0"/>
                <a:hlinkClick r:id="rId6"/>
              </a:rPr>
              <a:t>uploads</a:t>
            </a:r>
            <a:r>
              <a:rPr lang="ru-RU" u="sng" dirty="0" smtClean="0">
                <a:latin typeface="Calibri" pitchFamily="34" charset="0"/>
                <a:hlinkClick r:id="rId6"/>
              </a:rPr>
              <a:t>/</a:t>
            </a:r>
            <a:r>
              <a:rPr lang="en-US" u="sng" dirty="0" smtClean="0">
                <a:latin typeface="Calibri" pitchFamily="34" charset="0"/>
                <a:hlinkClick r:id="rId6"/>
              </a:rPr>
              <a:t>posts</a:t>
            </a:r>
            <a:r>
              <a:rPr lang="ru-RU" u="sng" dirty="0" smtClean="0">
                <a:latin typeface="Calibri" pitchFamily="34" charset="0"/>
                <a:hlinkClick r:id="rId6"/>
              </a:rPr>
              <a:t>/2009-07/1246808437_</a:t>
            </a:r>
            <a:r>
              <a:rPr lang="en-US" u="sng" dirty="0" err="1" smtClean="0">
                <a:latin typeface="Calibri" pitchFamily="34" charset="0"/>
                <a:hlinkClick r:id="rId6"/>
              </a:rPr>
              <a:t>pinocchio</a:t>
            </a:r>
            <a:r>
              <a:rPr lang="ru-RU" u="sng" dirty="0" smtClean="0">
                <a:latin typeface="Calibri" pitchFamily="34" charset="0"/>
                <a:hlinkClick r:id="rId6"/>
              </a:rPr>
              <a:t>1.</a:t>
            </a:r>
            <a:r>
              <a:rPr lang="en-US" u="sng" dirty="0" smtClean="0">
                <a:latin typeface="Calibri" pitchFamily="34" charset="0"/>
                <a:hlinkClick r:id="rId6"/>
              </a:rPr>
              <a:t>jpg</a:t>
            </a:r>
            <a:r>
              <a:rPr lang="ru-RU" dirty="0" smtClean="0">
                <a:latin typeface="Calibri" pitchFamily="34" charset="0"/>
              </a:rPr>
              <a:t>  </a:t>
            </a:r>
            <a:r>
              <a:rPr lang="ru-RU" dirty="0" err="1" smtClean="0">
                <a:latin typeface="Calibri" pitchFamily="34" charset="0"/>
              </a:rPr>
              <a:t>Пинокио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9552" y="3645024"/>
            <a:ext cx="820891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http://images4.wikia.nocookie.net/__cb20110807102556/dreamworks/images/d/db/Princess_Fiona.jpg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Фиона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://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upload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wikimedia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org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wikipedia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/8/81/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Rapunzel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disney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-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princess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jpg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Рапунзел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11560" y="4941168"/>
            <a:ext cx="806489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http://images3.wikia.nocookie.net/__cb20130702204028/disney/images/c/cd/Wreckitralphdisney.png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Ральф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573325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latin typeface="Calibri" pitchFamily="34" charset="0"/>
                <a:hlinkClick r:id="rId10"/>
              </a:rPr>
              <a:t>http</a:t>
            </a:r>
            <a:r>
              <a:rPr lang="ru-RU" u="sng" dirty="0" smtClean="0">
                <a:latin typeface="Calibri" pitchFamily="34" charset="0"/>
                <a:hlinkClick r:id="rId10"/>
              </a:rPr>
              <a:t>://</a:t>
            </a:r>
            <a:r>
              <a:rPr lang="en-US" u="sng" dirty="0" smtClean="0">
                <a:latin typeface="Calibri" pitchFamily="34" charset="0"/>
                <a:hlinkClick r:id="rId10"/>
              </a:rPr>
              <a:t>images</a:t>
            </a:r>
            <a:r>
              <a:rPr lang="ru-RU" u="sng" dirty="0" smtClean="0">
                <a:latin typeface="Calibri" pitchFamily="34" charset="0"/>
                <a:hlinkClick r:id="rId10"/>
              </a:rPr>
              <a:t>4.</a:t>
            </a:r>
            <a:r>
              <a:rPr lang="en-US" u="sng" dirty="0" err="1" smtClean="0">
                <a:latin typeface="Calibri" pitchFamily="34" charset="0"/>
                <a:hlinkClick r:id="rId10"/>
              </a:rPr>
              <a:t>wikia</a:t>
            </a:r>
            <a:r>
              <a:rPr lang="ru-RU" u="sng" dirty="0" smtClean="0">
                <a:latin typeface="Calibri" pitchFamily="34" charset="0"/>
                <a:hlinkClick r:id="rId10"/>
              </a:rPr>
              <a:t>.</a:t>
            </a:r>
            <a:r>
              <a:rPr lang="en-US" u="sng" dirty="0" err="1" smtClean="0">
                <a:latin typeface="Calibri" pitchFamily="34" charset="0"/>
                <a:hlinkClick r:id="rId10"/>
              </a:rPr>
              <a:t>nocookie</a:t>
            </a:r>
            <a:r>
              <a:rPr lang="ru-RU" u="sng" dirty="0" smtClean="0">
                <a:latin typeface="Calibri" pitchFamily="34" charset="0"/>
                <a:hlinkClick r:id="rId10"/>
              </a:rPr>
              <a:t>.</a:t>
            </a:r>
            <a:r>
              <a:rPr lang="en-US" u="sng" dirty="0" smtClean="0">
                <a:latin typeface="Calibri" pitchFamily="34" charset="0"/>
                <a:hlinkClick r:id="rId10"/>
              </a:rPr>
              <a:t>net</a:t>
            </a:r>
            <a:r>
              <a:rPr lang="ru-RU" u="sng" dirty="0" smtClean="0">
                <a:latin typeface="Calibri" pitchFamily="34" charset="0"/>
                <a:hlinkClick r:id="rId10"/>
              </a:rPr>
              <a:t>/__</a:t>
            </a:r>
            <a:r>
              <a:rPr lang="en-US" u="sng" dirty="0" err="1" smtClean="0">
                <a:latin typeface="Calibri" pitchFamily="34" charset="0"/>
                <a:hlinkClick r:id="rId10"/>
              </a:rPr>
              <a:t>cb</a:t>
            </a:r>
            <a:r>
              <a:rPr lang="ru-RU" u="sng" dirty="0" smtClean="0">
                <a:latin typeface="Calibri" pitchFamily="34" charset="0"/>
                <a:hlinkClick r:id="rId10"/>
              </a:rPr>
              <a:t>20111024012845/</a:t>
            </a:r>
            <a:r>
              <a:rPr lang="en-US" u="sng" dirty="0" err="1" smtClean="0">
                <a:latin typeface="Calibri" pitchFamily="34" charset="0"/>
                <a:hlinkClick r:id="rId10"/>
              </a:rPr>
              <a:t>disney</a:t>
            </a:r>
            <a:r>
              <a:rPr lang="ru-RU" u="sng" dirty="0" smtClean="0">
                <a:latin typeface="Calibri" pitchFamily="34" charset="0"/>
                <a:hlinkClick r:id="rId10"/>
              </a:rPr>
              <a:t>/</a:t>
            </a:r>
            <a:r>
              <a:rPr lang="en-US" u="sng" dirty="0" smtClean="0">
                <a:latin typeface="Calibri" pitchFamily="34" charset="0"/>
                <a:hlinkClick r:id="rId10"/>
              </a:rPr>
              <a:t>images</a:t>
            </a:r>
            <a:r>
              <a:rPr lang="ru-RU" u="sng" dirty="0" smtClean="0">
                <a:latin typeface="Calibri" pitchFamily="34" charset="0"/>
                <a:hlinkClick r:id="rId10"/>
              </a:rPr>
              <a:t>/0/08/</a:t>
            </a:r>
            <a:r>
              <a:rPr lang="en-US" u="sng" dirty="0" smtClean="0">
                <a:latin typeface="Calibri" pitchFamily="34" charset="0"/>
                <a:hlinkClick r:id="rId10"/>
              </a:rPr>
              <a:t>Tinker</a:t>
            </a:r>
            <a:r>
              <a:rPr lang="ru-RU" u="sng" dirty="0" smtClean="0">
                <a:latin typeface="Calibri" pitchFamily="34" charset="0"/>
                <a:hlinkClick r:id="rId10"/>
              </a:rPr>
              <a:t>_</a:t>
            </a:r>
            <a:r>
              <a:rPr lang="en-US" u="sng" dirty="0" smtClean="0">
                <a:latin typeface="Calibri" pitchFamily="34" charset="0"/>
                <a:hlinkClick r:id="rId10"/>
              </a:rPr>
              <a:t>Bell</a:t>
            </a:r>
            <a:r>
              <a:rPr lang="ru-RU" u="sng" dirty="0" smtClean="0">
                <a:latin typeface="Calibri" pitchFamily="34" charset="0"/>
                <a:hlinkClick r:id="rId10"/>
              </a:rPr>
              <a:t>_(</a:t>
            </a:r>
            <a:r>
              <a:rPr lang="en-US" u="sng" dirty="0" smtClean="0">
                <a:latin typeface="Calibri" pitchFamily="34" charset="0"/>
                <a:hlinkClick r:id="rId10"/>
              </a:rPr>
              <a:t>Disney</a:t>
            </a:r>
            <a:r>
              <a:rPr lang="ru-RU" u="sng" dirty="0" smtClean="0">
                <a:latin typeface="Calibri" pitchFamily="34" charset="0"/>
                <a:hlinkClick r:id="rId10"/>
              </a:rPr>
              <a:t>_</a:t>
            </a:r>
            <a:r>
              <a:rPr lang="en-US" u="sng" dirty="0" smtClean="0">
                <a:latin typeface="Calibri" pitchFamily="34" charset="0"/>
                <a:hlinkClick r:id="rId10"/>
              </a:rPr>
              <a:t>Fairies</a:t>
            </a:r>
            <a:r>
              <a:rPr lang="ru-RU" u="sng" dirty="0" smtClean="0">
                <a:latin typeface="Calibri" pitchFamily="34" charset="0"/>
                <a:hlinkClick r:id="rId10"/>
              </a:rPr>
              <a:t>).</a:t>
            </a:r>
            <a:r>
              <a:rPr lang="en-US" u="sng" dirty="0" smtClean="0">
                <a:latin typeface="Calibri" pitchFamily="34" charset="0"/>
                <a:hlinkClick r:id="rId10"/>
              </a:rPr>
              <a:t>jpg</a:t>
            </a:r>
            <a:r>
              <a:rPr lang="ru-RU" dirty="0" smtClean="0">
                <a:latin typeface="Calibri" pitchFamily="34" charset="0"/>
              </a:rPr>
              <a:t>   </a:t>
            </a:r>
            <a:r>
              <a:rPr lang="ru-RU" dirty="0" err="1" smtClean="0">
                <a:latin typeface="Calibri" pitchFamily="34" charset="0"/>
              </a:rPr>
              <a:t>Тинк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7"/>
          <p:cNvSpPr txBox="1">
            <a:spLocks/>
          </p:cNvSpPr>
          <p:nvPr/>
        </p:nvSpPr>
        <p:spPr>
          <a:xfrm>
            <a:off x="467544" y="1340768"/>
            <a:ext cx="8229600" cy="4680520"/>
          </a:xfrm>
          <a:prstGeom prst="round2DiagRect">
            <a:avLst/>
          </a:prstGeom>
          <a:ln w="38100">
            <a:solidFill>
              <a:srgbClr val="FEDAF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Century Gothic" pitchFamily="34" charset="0"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 w="3175">
                  <a:solidFill>
                    <a:srgbClr val="FEDAFC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</a:rPr>
              <a:t>Сегодня на уроке: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/>
              <a:defRPr/>
            </a:pPr>
            <a:endParaRPr lang="en-US" sz="3300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/>
              <a:defRPr/>
            </a:pP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проверяем домашнее задание</a:t>
            </a:r>
            <a:endParaRPr kumimoji="0" lang="ru-RU" sz="33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Century Gothic" pitchFamily="34" charset="0"/>
              <a:buNone/>
              <a:tabLst/>
              <a:defRPr/>
            </a:pPr>
            <a:r>
              <a:rPr kumimoji="0" lang="ru-RU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</a:rPr>
              <a:t>-   </a:t>
            </a: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знакомимся с новыми словами, которые называют предметы в комнате </a:t>
            </a:r>
            <a:endParaRPr kumimoji="0" lang="ru-RU" sz="33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/>
              <a:defRPr/>
            </a:pPr>
            <a:r>
              <a:rPr lang="ru-RU" sz="33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вспоминаем предлоги места, учимся спрашивать о том, где что-либо находится и отвечать на вопросы</a:t>
            </a:r>
            <a:endParaRPr kumimoji="0" lang="ru-RU" sz="3300" b="0" i="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/>
              <a:defRPr/>
            </a:pPr>
            <a:r>
              <a:rPr lang="ru-RU" sz="3300" kern="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читаем и разгадываем загадки о предметах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/>
              <a:defRPr/>
            </a:pPr>
            <a:r>
              <a:rPr kumimoji="0" lang="ru-RU" sz="3300" b="0" i="0" u="none" strike="noStrike" kern="0" cap="none" spc="0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</a:rPr>
              <a:t>учимся читать слова с буквосочетаниями </a:t>
            </a:r>
            <a:r>
              <a:rPr kumimoji="0" lang="en-US" sz="3300" b="0" i="0" u="none" strike="noStrike" kern="0" cap="none" spc="0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</a:rPr>
              <a:t>“or”, “</a:t>
            </a:r>
            <a:r>
              <a:rPr kumimoji="0" lang="en-US" sz="3300" b="0" i="0" u="none" strike="noStrike" kern="0" cap="none" spc="0" normalizeH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</a:rPr>
              <a:t>ar</a:t>
            </a:r>
            <a:r>
              <a:rPr kumimoji="0" lang="en-US" sz="3300" b="0" i="0" u="none" strike="noStrike" kern="0" cap="none" spc="0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</a:rPr>
              <a:t>”</a:t>
            </a:r>
            <a:endParaRPr kumimoji="0" lang="ru-RU" sz="3300" b="0" i="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/>
              <a:defRPr/>
            </a:pPr>
            <a:r>
              <a:rPr kumimoji="0" lang="ru-RU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</a:rPr>
              <a:t>знакомимся с домашним заданием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04664"/>
            <a:ext cx="7632848" cy="851297"/>
          </a:xfrm>
          <a:prstGeom prst="roundRect">
            <a:avLst/>
          </a:prstGeom>
          <a:noFill/>
          <a:ln w="28575">
            <a:solidFill>
              <a:srgbClr val="FEDAF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ru-RU" sz="4000" dirty="0" smtClean="0">
                <a:solidFill>
                  <a:srgbClr val="002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Урок</a:t>
            </a:r>
            <a:r>
              <a:rPr lang="en-US" sz="4000" dirty="0" smtClean="0">
                <a:solidFill>
                  <a:srgbClr val="002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4000" dirty="0" smtClean="0">
                <a:solidFill>
                  <a:srgbClr val="002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  <a:r>
              <a:rPr lang="en-US" sz="4000" dirty="0" smtClean="0">
                <a:solidFill>
                  <a:srgbClr val="002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</a:t>
            </a:r>
            <a:r>
              <a:rPr lang="ru-RU" sz="4000" dirty="0" smtClean="0">
                <a:solidFill>
                  <a:srgbClr val="002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4400" dirty="0" smtClean="0">
                <a:solidFill>
                  <a:srgbClr val="002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One big happy family!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476672"/>
            <a:ext cx="7704856" cy="783193"/>
          </a:xfrm>
          <a:prstGeom prst="roundRect">
            <a:avLst/>
          </a:prstGeom>
          <a:noFill/>
          <a:ln w="28575">
            <a:solidFill>
              <a:srgbClr val="FEDAF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ru-RU" sz="4000" dirty="0" smtClean="0">
                <a:solidFill>
                  <a:srgbClr val="002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Одна большая счастливая семья!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84000" y="6237312"/>
            <a:ext cx="360000" cy="432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211960" y="1556792"/>
            <a:ext cx="2133600" cy="384175"/>
          </a:xfrm>
        </p:spPr>
        <p:txBody>
          <a:bodyPr/>
          <a:lstStyle/>
          <a:p>
            <a:pPr>
              <a:defRPr/>
            </a:pPr>
            <a:fld id="{4327D7D8-4637-4C14-8595-91C66924B311}" type="datetime1">
              <a:rPr lang="ru-RU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pPr>
                <a:defRPr/>
              </a:pPr>
              <a:t>20.12.2015</a:t>
            </a:fld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7"/>
          <p:cNvSpPr txBox="1">
            <a:spLocks/>
          </p:cNvSpPr>
          <p:nvPr/>
        </p:nvSpPr>
        <p:spPr>
          <a:xfrm>
            <a:off x="467544" y="1340768"/>
            <a:ext cx="8229600" cy="4709120"/>
          </a:xfrm>
          <a:prstGeom prst="round2DiagRect">
            <a:avLst/>
          </a:prstGeom>
          <a:ln w="38100">
            <a:solidFill>
              <a:srgbClr val="FEDAF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04664"/>
            <a:ext cx="7632848" cy="851297"/>
          </a:xfrm>
          <a:prstGeom prst="roundRect">
            <a:avLst/>
          </a:prstGeom>
          <a:noFill/>
          <a:ln w="28575">
            <a:solidFill>
              <a:srgbClr val="FEDAF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404664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EDAF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Vocabulary words </a:t>
            </a:r>
            <a:endParaRPr lang="ru-RU" sz="4400" dirty="0">
              <a:ln>
                <a:solidFill>
                  <a:srgbClr val="FEDAFC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285293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tall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299695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slim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4941168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fair hair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486916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dark hair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84000" y="6237312"/>
            <a:ext cx="360000" cy="432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previousslide" highlightClick="1"/>
          </p:cNvPr>
          <p:cNvSpPr/>
          <p:nvPr/>
        </p:nvSpPr>
        <p:spPr>
          <a:xfrm flipH="1">
            <a:off x="0" y="6237312"/>
            <a:ext cx="360000" cy="432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732240" y="386104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funny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648" y="386104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short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37170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kind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6216" y="292494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friendly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600" y="2852936"/>
            <a:ext cx="1872208" cy="5847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высокий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3808" y="2996952"/>
            <a:ext cx="1944216" cy="5847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стройный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576" y="3717032"/>
            <a:ext cx="2304256" cy="107721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маленького</a:t>
            </a:r>
          </a:p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роста 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39952" y="3717032"/>
            <a:ext cx="1656184" cy="5847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добрый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8104" y="2852936"/>
            <a:ext cx="2808312" cy="5847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дружелюбный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7744" y="1484784"/>
            <a:ext cx="4824536" cy="58477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What does             look like?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87824" y="2060848"/>
            <a:ext cx="3312368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What’s           like?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5" name="Рамка 24"/>
          <p:cNvSpPr/>
          <p:nvPr/>
        </p:nvSpPr>
        <p:spPr>
          <a:xfrm>
            <a:off x="4355976" y="1628800"/>
            <a:ext cx="792088" cy="792088"/>
          </a:xfrm>
          <a:prstGeom prst="frame">
            <a:avLst>
              <a:gd name="adj1" fmla="val 3571"/>
            </a:avLst>
          </a:prstGeom>
          <a:ln>
            <a:solidFill>
              <a:srgbClr val="FA2E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3" name="Рисунок 22" descr="49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712" b="53510"/>
          <a:stretch>
            <a:fillRect/>
          </a:stretch>
        </p:blipFill>
        <p:spPr>
          <a:xfrm>
            <a:off x="4427984" y="1772816"/>
            <a:ext cx="576064" cy="53491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300192" y="3861048"/>
            <a:ext cx="1800200" cy="5847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смешной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12160" y="4653136"/>
            <a:ext cx="1656184" cy="107721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светлые волосы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75856" y="4581128"/>
            <a:ext cx="1656184" cy="107721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тёмные волосы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67744" y="1484784"/>
            <a:ext cx="4824536" cy="58477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Вопрос о внешности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15816" y="2060848"/>
            <a:ext cx="3744416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Вопрос о характере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31640" y="4941168"/>
            <a:ext cx="1257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plump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87624" y="5085184"/>
            <a:ext cx="1531573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полный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548680"/>
            <a:ext cx="7632848" cy="851297"/>
          </a:xfrm>
          <a:prstGeom prst="roundRect">
            <a:avLst/>
          </a:prstGeom>
          <a:noFill/>
          <a:ln w="28575">
            <a:solidFill>
              <a:srgbClr val="FEDAF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548680"/>
            <a:ext cx="1152128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2( 6-7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404664"/>
            <a:ext cx="3960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n>
                  <a:solidFill>
                    <a:srgbClr val="FEDAFC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Homework</a:t>
            </a:r>
            <a:endParaRPr lang="ru-RU" sz="4400" dirty="0">
              <a:ln>
                <a:solidFill>
                  <a:srgbClr val="FEDAFC"/>
                </a:solidFill>
              </a:ln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784000" y="6237312"/>
            <a:ext cx="360000" cy="432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tretch>
            <a:fillRect/>
          </a:stretch>
        </p:blipFill>
        <p:spPr>
          <a:xfrm>
            <a:off x="683568" y="1412776"/>
            <a:ext cx="7848872" cy="4561104"/>
          </a:xfrm>
          <a:prstGeom prst="round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5616" y="3933056"/>
            <a:ext cx="2828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What does she look like?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429309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She’s tall and slim. She’s got fair hair and blue eyes.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4941168"/>
            <a:ext cx="197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What’s she like?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522920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She’s very kind.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0" y="3933056"/>
            <a:ext cx="2828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What does he look like?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He’s short and plump. He’s got dark hair and green eyes.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494116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What’s he like?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6056" y="522920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He’s very funny.</a:t>
            </a:r>
            <a:endParaRPr lang="ru-RU" sz="20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7"/>
          <p:cNvSpPr txBox="1">
            <a:spLocks/>
          </p:cNvSpPr>
          <p:nvPr/>
        </p:nvSpPr>
        <p:spPr>
          <a:xfrm>
            <a:off x="467544" y="1340768"/>
            <a:ext cx="8229600" cy="4709120"/>
          </a:xfrm>
          <a:prstGeom prst="round2DiagRect">
            <a:avLst/>
          </a:prstGeom>
          <a:ln w="38100">
            <a:solidFill>
              <a:srgbClr val="FEDAF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04664"/>
            <a:ext cx="7632848" cy="851297"/>
          </a:xfrm>
          <a:prstGeom prst="roundRect">
            <a:avLst/>
          </a:prstGeom>
          <a:noFill/>
          <a:ln w="28575">
            <a:solidFill>
              <a:srgbClr val="FEDAF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708920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A: What does ............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....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look like?</a:t>
            </a:r>
          </a:p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B: ...... is ........... and ........... and ....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.’s got</a:t>
            </a:r>
          </a:p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........... hair.</a:t>
            </a:r>
          </a:p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A: What’s ....... like?</a:t>
            </a:r>
          </a:p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B: .......’s very ........!</a:t>
            </a:r>
          </a:p>
        </p:txBody>
      </p:sp>
      <p:pic>
        <p:nvPicPr>
          <p:cNvPr id="6" name="Рисунок 5" descr="49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818" b="49934"/>
          <a:stretch>
            <a:fillRect/>
          </a:stretch>
        </p:blipFill>
        <p:spPr>
          <a:xfrm rot="20120448">
            <a:off x="868472" y="1469872"/>
            <a:ext cx="1215883" cy="1152128"/>
          </a:xfrm>
          <a:prstGeom prst="rect">
            <a:avLst/>
          </a:prstGeom>
        </p:spPr>
      </p:pic>
      <p:pic>
        <p:nvPicPr>
          <p:cNvPr id="7" name="Рисунок 6" descr="49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712" b="53510"/>
          <a:stretch>
            <a:fillRect/>
          </a:stretch>
        </p:blipFill>
        <p:spPr>
          <a:xfrm>
            <a:off x="7236296" y="1556792"/>
            <a:ext cx="930565" cy="864096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784000" y="6237312"/>
            <a:ext cx="360000" cy="432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131840" y="404664"/>
            <a:ext cx="3960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n>
                  <a:solidFill>
                    <a:srgbClr val="FEDAFC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Homework</a:t>
            </a:r>
            <a:endParaRPr lang="ru-RU" sz="4400" dirty="0">
              <a:ln>
                <a:solidFill>
                  <a:srgbClr val="FEDAFC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54868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0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55776" y="404664"/>
            <a:ext cx="4176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n>
                  <a:solidFill>
                    <a:srgbClr val="FEDAFC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Look and</a:t>
            </a:r>
            <a:r>
              <a:rPr lang="ru-RU" sz="4400" dirty="0" smtClean="0">
                <a:ln>
                  <a:solidFill>
                    <a:srgbClr val="FEDAFC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4400" dirty="0" smtClean="0">
                <a:ln>
                  <a:solidFill>
                    <a:srgbClr val="FEDAFC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speak</a:t>
            </a:r>
            <a:endParaRPr lang="ru-RU" sz="4400" dirty="0">
              <a:ln>
                <a:solidFill>
                  <a:srgbClr val="FEDAFC"/>
                </a:solidFill>
              </a:ln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83568" y="1406943"/>
            <a:ext cx="2880320" cy="3086057"/>
            <a:chOff x="683568" y="1406943"/>
            <a:chExt cx="2880320" cy="3086057"/>
          </a:xfrm>
        </p:grpSpPr>
        <p:pic>
          <p:nvPicPr>
            <p:cNvPr id="5" name="Рисунок 4" descr="Belle-pose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683568" y="1406943"/>
              <a:ext cx="2880320" cy="308605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99592" y="1484784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Belle</a:t>
              </a:r>
              <a:endPara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843808" y="1340768"/>
            <a:ext cx="2078978" cy="2736304"/>
            <a:chOff x="2843808" y="1340768"/>
            <a:chExt cx="2078978" cy="2736304"/>
          </a:xfrm>
        </p:grpSpPr>
        <p:pic>
          <p:nvPicPr>
            <p:cNvPr id="3" name="Рисунок 2" descr="1982918C8688CC550F94E2BDCE421_h498_w598_m2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79912" y="1340768"/>
              <a:ext cx="1142874" cy="273630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843808" y="1484784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Florian</a:t>
              </a:r>
              <a:endPara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508104" y="980728"/>
            <a:ext cx="3312368" cy="2643741"/>
            <a:chOff x="5508104" y="980728"/>
            <a:chExt cx="3312368" cy="2643741"/>
          </a:xfrm>
        </p:grpSpPr>
        <p:pic>
          <p:nvPicPr>
            <p:cNvPr id="8" name="Рисунок 7" descr="Rapunzel-disney-princess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6516216" y="980728"/>
              <a:ext cx="2304256" cy="264374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508104" y="1412776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Rapunzel</a:t>
              </a:r>
              <a:endPara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868144" y="3513852"/>
            <a:ext cx="2736304" cy="2492269"/>
            <a:chOff x="5868144" y="3513852"/>
            <a:chExt cx="2736304" cy="2492269"/>
          </a:xfrm>
        </p:grpSpPr>
        <p:pic>
          <p:nvPicPr>
            <p:cNvPr id="9" name="Рисунок 8" descr="Wreck-It_Ralph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68144" y="3513852"/>
              <a:ext cx="2736304" cy="249226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868144" y="5445224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Ralph</a:t>
              </a:r>
              <a:endPara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83568" y="4437112"/>
            <a:ext cx="1808826" cy="1440160"/>
            <a:chOff x="683568" y="4437112"/>
            <a:chExt cx="1808826" cy="1440160"/>
          </a:xfrm>
        </p:grpSpPr>
        <p:pic>
          <p:nvPicPr>
            <p:cNvPr id="4" name="Рисунок 3" descr="1246808437_pinocchio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91680" y="4437112"/>
              <a:ext cx="800714" cy="144016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83568" y="5373216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Pinoccio</a:t>
              </a:r>
              <a:endPara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347864" y="4077072"/>
            <a:ext cx="1584176" cy="1890210"/>
            <a:chOff x="3347864" y="4077072"/>
            <a:chExt cx="1584176" cy="1890210"/>
          </a:xfrm>
        </p:grpSpPr>
        <p:pic>
          <p:nvPicPr>
            <p:cNvPr id="7" name="Рисунок 6" descr="Princess_Fiona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67944" y="4077072"/>
              <a:ext cx="864096" cy="189021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347864" y="5445224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Fiona</a:t>
              </a:r>
              <a:endPara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004048" y="2204864"/>
            <a:ext cx="1067285" cy="2107870"/>
            <a:chOff x="5004048" y="2204864"/>
            <a:chExt cx="1067285" cy="2107870"/>
          </a:xfrm>
        </p:grpSpPr>
        <p:pic>
          <p:nvPicPr>
            <p:cNvPr id="10" name="Рисунок 9" descr="Tinker_Bell_(Disney_Fairies)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04048" y="2348880"/>
              <a:ext cx="936104" cy="196385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64088" y="2204864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Tink</a:t>
              </a:r>
              <a:endPara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784000" y="6237312"/>
            <a:ext cx="360000" cy="432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в конец 27">
            <a:hlinkClick r:id="rId9" action="ppaction://hlinksldjump" highlightClick="1"/>
          </p:cNvPr>
          <p:cNvSpPr/>
          <p:nvPr/>
        </p:nvSpPr>
        <p:spPr>
          <a:xfrm>
            <a:off x="0" y="6237312"/>
            <a:ext cx="432000" cy="432000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7"/>
          <p:cNvSpPr txBox="1">
            <a:spLocks/>
          </p:cNvSpPr>
          <p:nvPr/>
        </p:nvSpPr>
        <p:spPr>
          <a:xfrm>
            <a:off x="467544" y="1412776"/>
            <a:ext cx="8229600" cy="4709120"/>
          </a:xfrm>
          <a:prstGeom prst="round2DiagRect">
            <a:avLst/>
          </a:prstGeom>
          <a:ln w="38100">
            <a:solidFill>
              <a:srgbClr val="FEDAF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-"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04664"/>
            <a:ext cx="7632848" cy="851297"/>
          </a:xfrm>
          <a:prstGeom prst="roundRect">
            <a:avLst/>
          </a:prstGeom>
          <a:noFill/>
          <a:ln w="28575">
            <a:solidFill>
              <a:srgbClr val="FEDAF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404664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EDAF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Let’s learn Vocabulary words! </a:t>
            </a:r>
            <a:endParaRPr lang="ru-RU" sz="4400" dirty="0">
              <a:ln>
                <a:solidFill>
                  <a:srgbClr val="FEDAFC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476672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n>
                  <a:solidFill>
                    <a:srgbClr val="FEDAF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Учим словарные слова!</a:t>
            </a:r>
            <a:r>
              <a:rPr lang="en-US" sz="4400" dirty="0" smtClean="0">
                <a:ln>
                  <a:solidFill>
                    <a:srgbClr val="FEDAF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ru-RU" sz="4400" dirty="0">
              <a:ln>
                <a:solidFill>
                  <a:srgbClr val="FEDAFC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34888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hairbrush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234888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gloves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486916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guitar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429309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CDs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84000" y="6237312"/>
            <a:ext cx="360000" cy="432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660232" y="357301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watch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386104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roller blades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1920" y="3356992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mobile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8224" y="242088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helmet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2204864"/>
            <a:ext cx="1944216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щётка для волос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1880" y="2420888"/>
            <a:ext cx="1944216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перчатки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8" y="3789040"/>
            <a:ext cx="2304256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роликовые</a:t>
            </a:r>
          </a:p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коньки 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47864" y="3356992"/>
            <a:ext cx="2232248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мобильник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60232" y="2348880"/>
            <a:ext cx="1224136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шлем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44208" y="3573016"/>
            <a:ext cx="1908720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часы</a:t>
            </a:r>
          </a:p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наручные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04248" y="4869160"/>
            <a:ext cx="1512168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гитара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23928" y="4293096"/>
            <a:ext cx="1368152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диски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31640" y="5013176"/>
            <a:ext cx="900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keys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15616" y="5085184"/>
            <a:ext cx="1295547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ключи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95936" y="1556792"/>
            <a:ext cx="1032655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 (12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51920" y="5301208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camera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47864" y="5373216"/>
            <a:ext cx="2520280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фотоаппарат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9" name="03 - Ex. 1, p. 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292080" y="1628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5890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1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5" grpId="0"/>
      <p:bldP spid="6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2" grpId="0" animBg="1"/>
      <p:bldP spid="32" grpId="1" animBg="1"/>
      <p:bldP spid="36" grpId="0" animBg="1"/>
      <p:bldP spid="3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tretch>
            <a:fillRect/>
          </a:stretch>
        </p:blipFill>
        <p:spPr>
          <a:xfrm>
            <a:off x="3563888" y="2204864"/>
            <a:ext cx="1998301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джерри мыш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b="48648"/>
          <a:stretch>
            <a:fillRect/>
          </a:stretch>
        </p:blipFill>
        <p:spPr>
          <a:xfrm>
            <a:off x="3995936" y="3356992"/>
            <a:ext cx="886226" cy="576064"/>
          </a:xfrm>
          <a:prstGeom prst="rect">
            <a:avLst/>
          </a:prstGeom>
        </p:spPr>
      </p:pic>
      <p:pic>
        <p:nvPicPr>
          <p:cNvPr id="5" name="Рисунок 4" descr="джерри мыш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5572"/>
          <a:stretch>
            <a:fillRect/>
          </a:stretch>
        </p:blipFill>
        <p:spPr>
          <a:xfrm rot="9313791">
            <a:off x="4865077" y="4596014"/>
            <a:ext cx="871608" cy="600506"/>
          </a:xfrm>
          <a:prstGeom prst="rect">
            <a:avLst/>
          </a:prstGeom>
        </p:spPr>
      </p:pic>
      <p:pic>
        <p:nvPicPr>
          <p:cNvPr id="6" name="Рисунок 5" descr="джерри мыш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843808" y="3356992"/>
            <a:ext cx="910181" cy="1152128"/>
          </a:xfrm>
          <a:prstGeom prst="rect">
            <a:avLst/>
          </a:prstGeom>
        </p:spPr>
      </p:pic>
      <p:pic>
        <p:nvPicPr>
          <p:cNvPr id="7" name="Рисунок 6" descr="джерри мыша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54516" flipH="1">
            <a:off x="4572000" y="1412776"/>
            <a:ext cx="724400" cy="916963"/>
          </a:xfrm>
          <a:prstGeom prst="rect">
            <a:avLst/>
          </a:prstGeom>
        </p:spPr>
      </p:pic>
      <p:pic>
        <p:nvPicPr>
          <p:cNvPr id="8" name="Рисунок 7" descr="джерри мыша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5936" y="4653136"/>
            <a:ext cx="1026461" cy="1299317"/>
          </a:xfrm>
          <a:prstGeom prst="rect">
            <a:avLst/>
          </a:prstGeom>
        </p:spPr>
      </p:pic>
      <p:pic>
        <p:nvPicPr>
          <p:cNvPr id="9" name="Рисунок 8" descr="джерри мыша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2229"/>
          <a:stretch>
            <a:fillRect/>
          </a:stretch>
        </p:blipFill>
        <p:spPr>
          <a:xfrm rot="385967">
            <a:off x="4532131" y="2898590"/>
            <a:ext cx="849870" cy="6214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1640" y="2060848"/>
            <a:ext cx="670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on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6296" y="2060848"/>
            <a:ext cx="532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0" y="342900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under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32240" y="342900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behind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8184" y="508518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 front of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3608" y="508518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next to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03648" y="404664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EDAFC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Where is the mouse?</a:t>
            </a:r>
            <a:endParaRPr lang="ru-RU" sz="4400" dirty="0">
              <a:ln>
                <a:solidFill>
                  <a:srgbClr val="FEDAFC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784000" y="6237312"/>
            <a:ext cx="360000" cy="432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7944" y="1700808"/>
            <a:ext cx="1032655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 (12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476672"/>
            <a:ext cx="48965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n>
                  <a:solidFill>
                    <a:srgbClr val="FEDAFC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Составьте диалог</a:t>
            </a:r>
            <a:r>
              <a:rPr lang="en-US" sz="4400" dirty="0" smtClean="0">
                <a:ln>
                  <a:solidFill>
                    <a:srgbClr val="FEDAFC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endParaRPr lang="ru-RU" sz="4400" dirty="0">
              <a:ln>
                <a:solidFill>
                  <a:srgbClr val="FEDAFC"/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476672"/>
            <a:ext cx="48965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n>
                  <a:solidFill>
                    <a:srgbClr val="FEDAFC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Make up a dialogue.</a:t>
            </a:r>
            <a:endParaRPr lang="ru-RU" sz="4400" dirty="0">
              <a:ln>
                <a:solidFill>
                  <a:srgbClr val="FEDAFC"/>
                </a:solidFill>
              </a:ln>
            </a:endParaRPr>
          </a:p>
        </p:txBody>
      </p:sp>
      <p:pic>
        <p:nvPicPr>
          <p:cNvPr id="6" name="Рисунок 5" descr="Untitled-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32258" t="5139" r="38709" b="66596"/>
          <a:stretch>
            <a:fillRect/>
          </a:stretch>
        </p:blipFill>
        <p:spPr>
          <a:xfrm>
            <a:off x="2195736" y="2636912"/>
            <a:ext cx="471324" cy="576064"/>
          </a:xfrm>
          <a:prstGeom prst="ellipse">
            <a:avLst/>
          </a:prstGeom>
        </p:spPr>
      </p:pic>
      <p:pic>
        <p:nvPicPr>
          <p:cNvPr id="7" name="Рисунок 6" descr="Untitled-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27930" t="2636" r="39840" b="67702"/>
          <a:stretch>
            <a:fillRect/>
          </a:stretch>
        </p:blipFill>
        <p:spPr>
          <a:xfrm>
            <a:off x="2195736" y="3284984"/>
            <a:ext cx="528001" cy="576000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9792" y="270892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Where’s my .......................? 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3356992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It’s ............. the ................ . 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4293096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Where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are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my ......................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? 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1" name="Рисунок 10" descr="Untitled-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32258" t="5139" r="38709" b="66596"/>
          <a:stretch>
            <a:fillRect/>
          </a:stretch>
        </p:blipFill>
        <p:spPr>
          <a:xfrm>
            <a:off x="2195736" y="4221088"/>
            <a:ext cx="471324" cy="576064"/>
          </a:xfrm>
          <a:prstGeom prst="ellipse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71800" y="494116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They’re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............. the ................ . 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3" name="Рисунок 12" descr="Untitled-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27930" t="2636" r="39840" b="67702"/>
          <a:stretch>
            <a:fillRect/>
          </a:stretch>
        </p:blipFill>
        <p:spPr>
          <a:xfrm>
            <a:off x="2195736" y="4797152"/>
            <a:ext cx="528059" cy="576064"/>
          </a:xfrm>
          <a:prstGeom prst="ellipse">
            <a:avLst/>
          </a:prstGeom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784000" y="6237312"/>
            <a:ext cx="360000" cy="432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Шаблон оформления 'По вертикали и горизонтали'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'По вертикали и горизонтали'</Template>
  <TotalTime>1082</TotalTime>
  <Words>690</Words>
  <Application>Microsoft Office PowerPoint</Application>
  <PresentationFormat>Экран (4:3)</PresentationFormat>
  <Paragraphs>181</Paragraphs>
  <Slides>14</Slides>
  <Notes>6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оформления 'По вертикали и горизонтали'</vt:lpstr>
      <vt:lpstr>   Module 1 Family and Friends!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Светлана</cp:lastModifiedBy>
  <cp:revision>120</cp:revision>
  <dcterms:created xsi:type="dcterms:W3CDTF">2013-09-06T20:35:14Z</dcterms:created>
  <dcterms:modified xsi:type="dcterms:W3CDTF">2015-12-20T16:19:23Z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TC100690401049</vt:lpwstr>
  </property>
</Properties>
</file>